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78" r:id="rId5"/>
    <p:sldId id="262" r:id="rId6"/>
    <p:sldId id="264" r:id="rId7"/>
    <p:sldId id="279" r:id="rId8"/>
    <p:sldId id="266" r:id="rId9"/>
    <p:sldId id="267" r:id="rId10"/>
    <p:sldId id="270" r:id="rId11"/>
    <p:sldId id="280" r:id="rId12"/>
    <p:sldId id="269" r:id="rId13"/>
    <p:sldId id="281" r:id="rId14"/>
    <p:sldId id="282" r:id="rId15"/>
    <p:sldId id="277" r:id="rId16"/>
  </p:sldIdLst>
  <p:sldSz cx="9906000" cy="6858000" type="A4"/>
  <p:notesSz cx="9296400" cy="7010400"/>
  <p:defaultTextStyle>
    <a:defPPr>
      <a:defRPr lang="en-US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4660"/>
  </p:normalViewPr>
  <p:slideViewPr>
    <p:cSldViewPr>
      <p:cViewPr>
        <p:scale>
          <a:sx n="75" d="100"/>
          <a:sy n="75" d="100"/>
        </p:scale>
        <p:origin x="-2814" y="-120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2" Type="http://schemas.openxmlformats.org/officeDocument/2006/relationships/slide" Target="slides/slide11.xml" />
  <Relationship Id="rId13" Type="http://schemas.openxmlformats.org/officeDocument/2006/relationships/slide" Target="slides/slide12.xml" />
  <Relationship Id="rId14" Type="http://schemas.openxmlformats.org/officeDocument/2006/relationships/slide" Target="slides/slide13.xml" />
  <Relationship Id="rId15" Type="http://schemas.openxmlformats.org/officeDocument/2006/relationships/slide" Target="slides/slide14.xml" />
  <Relationship Id="rId16" Type="http://schemas.openxmlformats.org/officeDocument/2006/relationships/slide" Target="slides/slide15.xml" />
  <Relationship Id="rId18" Type="http://schemas.openxmlformats.org/officeDocument/2006/relationships/handoutMaster" Target="handoutMasters/handoutMaster1.xml" />
  <Relationship Id="rId21" Type="http://schemas.openxmlformats.org/officeDocument/2006/relationships/theme" Target="theme/theme1.xml" />
  <Relationship Id="rId17" Type="http://schemas.openxmlformats.org/officeDocument/2006/relationships/notesMaster" Target="notesMasters/notesMaster1.xml" />
  <Relationship Id="rId20" Type="http://schemas.openxmlformats.org/officeDocument/2006/relationships/viewProps" Target="viewProps.xml" />
  <Relationship Id="rId1" Type="http://schemas.openxmlformats.org/officeDocument/2006/relationships/slideMaster" Target="slideMasters/slideMaster1.xml" />
  <Relationship Id="rId19" Type="http://schemas.openxmlformats.org/officeDocument/2006/relationships/presProps" Target="presProps.xml" />
  <Relationship Id="rId22" Type="http://schemas.openxmlformats.org/officeDocument/2006/relationships/tableStyles" Target="tableStyle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4EA00-4A18-4466-9A89-519FCD17D539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3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0184D-A7EB-45E0-B148-2412AD48C7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66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F403E-5EC5-4495-A957-F92B08E376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9550" y="525463"/>
            <a:ext cx="37973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2E5E8-A4F6-4E96-AC6F-96BA70D8D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5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1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_rels/notesSlide1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2.xml" />
  <Relationship Id="rId1" Type="http://schemas.openxmlformats.org/officeDocument/2006/relationships/notesMaster" Target="../notesMasters/notesMaster1.xml" />
</Relationships>
</file>

<file path=ppt/notesSlides/_rels/notesSlide1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3.xml" />
  <Relationship Id="rId1" Type="http://schemas.openxmlformats.org/officeDocument/2006/relationships/notesMaster" Target="../notesMasters/notesMaster1.xml" />
</Relationships>
</file>

<file path=ppt/notesSlides/_rels/notesSlide1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4.xml" />
  <Relationship Id="rId1" Type="http://schemas.openxmlformats.org/officeDocument/2006/relationships/notesMaster" Target="../notesMasters/notesMaster1.xml" />
</Relationships>
</file>

<file path=ppt/notesSlides/_rels/notesSlide1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5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4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7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305177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image" Target="../media/image1.png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5000" t="5000" r="74000" b="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0.xml" />
  <Relationship Id="rId1" Type="http://schemas.openxmlformats.org/officeDocument/2006/relationships/slideLayout" Target="../slideLayouts/slideLayout6.xml" />
</Relationships>
</file>

<file path=ppt/slides/_rels/slide1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1.xml" />
  <Relationship Id="rId1" Type="http://schemas.openxmlformats.org/officeDocument/2006/relationships/slideLayout" Target="../slideLayouts/slideLayout6.xml" />
</Relationships>
</file>

<file path=ppt/slides/_rels/slide1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2.xml" />
  <Relationship Id="rId1" Type="http://schemas.openxmlformats.org/officeDocument/2006/relationships/slideLayout" Target="../slideLayouts/slideLayout6.xml" />
</Relationships>
</file>

<file path=ppt/slides/_rels/slide13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3.xml" />
  <Relationship Id="rId1" Type="http://schemas.openxmlformats.org/officeDocument/2006/relationships/slideLayout" Target="../slideLayouts/slideLayout6.xml" />
</Relationships>
</file>

<file path=ppt/slides/_rels/slide1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4.xml" />
  <Relationship Id="rId1" Type="http://schemas.openxmlformats.org/officeDocument/2006/relationships/slideLayout" Target="../slideLayouts/slideLayout6.xml" />
</Relationships>
</file>

<file path=ppt/slides/_rels/slide15.xml.rels>&#65279;<?xml version="1.0" encoding="UTF-8" standalone="yes"?>
<Relationships xmlns="http://schemas.openxmlformats.org/package/2006/relationships">
  <Relationship Id="rId3" Type="http://schemas.openxmlformats.org/officeDocument/2006/relationships/hyperlink" Target="http://www.leroylaw.ro/" TargetMode="External" />
  <Relationship Id="rId2" Type="http://schemas.openxmlformats.org/officeDocument/2006/relationships/notesSlide" Target="../notesSlides/notesSlide15.xml" />
  <Relationship Id="rId1" Type="http://schemas.openxmlformats.org/officeDocument/2006/relationships/slideLayout" Target="../slideLayouts/slideLayout1.xml" />
  <Relationship Id="rId4" Type="http://schemas.openxmlformats.org/officeDocument/2006/relationships/hyperlink" Target="mailto:andreea.toma@leroylaw.ro" TargetMode="Externa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6.xml" />
</Relationships>
</file>

<file path=ppt/slides/_rels/slide3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6.xml" />
</Relationships>
</file>

<file path=ppt/slides/_rels/slide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6.xml" />
</Relationships>
</file>

<file path=ppt/slides/_rels/slide5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6.xml" />
</Relationships>
</file>

<file path=ppt/slides/_rels/slide6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6.xml" />
</Relationships>
</file>

<file path=ppt/slides/_rels/slide7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6.xml" />
</Relationships>
</file>

<file path=ppt/slides/_rels/slide8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6.xml" />
</Relationships>
</file>

<file path=ppt/slides/_rels/slide9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6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44633" y="2130428"/>
            <a:ext cx="9079992" cy="1470025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New Law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Public-Private Partnerships </a:t>
            </a:r>
            <a:r>
              <a:rPr lang="en-GB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hallenges </a:t>
            </a:r>
            <a:r>
              <a:rPr lang="en-GB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en-GB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21961" y="3716181"/>
            <a:ext cx="9068113" cy="1752600"/>
          </a:xfrm>
        </p:spPr>
        <p:txBody>
          <a:bodyPr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Andreea Toma</a:t>
            </a:r>
          </a:p>
          <a:p>
            <a:pPr algn="l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Arial" pitchFamily="34" charset="0"/>
              </a:rPr>
              <a:t>11  February 2014</a:t>
            </a:r>
            <a:endParaRPr lang="en-GB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8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Financing PPP projects (1/2)</a:t>
            </a:r>
            <a:endParaRPr lang="en-GB" sz="2800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Financing sources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depending on the project phase:</a:t>
            </a: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93366"/>
              </p:ext>
            </p:extLst>
          </p:nvPr>
        </p:nvGraphicFramePr>
        <p:xfrm>
          <a:off x="838200" y="2507668"/>
          <a:ext cx="8534400" cy="2459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/>
                <a:gridCol w="1828800"/>
                <a:gridCol w="1828800"/>
                <a:gridCol w="1828800"/>
              </a:tblGrid>
              <a:tr h="6130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Project phase</a:t>
                      </a:r>
                      <a:endParaRPr lang="en-GB" sz="1600" noProof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of Financing</a:t>
                      </a:r>
                      <a:endParaRPr lang="en-GB" sz="16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5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Private Funds</a:t>
                      </a:r>
                      <a:endParaRPr lang="en-GB" sz="1600" b="1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EU Funds</a:t>
                      </a:r>
                      <a:endParaRPr lang="en-GB" sz="1600" b="1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Public Funds</a:t>
                      </a:r>
                      <a:endParaRPr lang="en-GB" sz="1600" b="1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15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(investment)</a:t>
                      </a:r>
                      <a:endParaRPr lang="en-GB" sz="1600" noProof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Yes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Yes, if available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15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 and maintenance</a:t>
                      </a:r>
                      <a:endParaRPr lang="en-GB" sz="1600" noProof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Yes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Yes, if available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Yes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10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Financing PPP projects (2/2)</a:t>
            </a:r>
            <a:endParaRPr lang="en-GB" sz="2800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44258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Contributions</a:t>
            </a:r>
            <a:r>
              <a:rPr lang="en-GB" sz="16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by the public partner to the project: </a:t>
            </a:r>
          </a:p>
          <a:p>
            <a:pPr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900113" lvl="1" indent="-539750" defTabSz="914400">
              <a:spcBef>
                <a:spcPct val="20000"/>
              </a:spcBef>
              <a:buClr>
                <a:srgbClr val="121650"/>
              </a:buClr>
              <a:buFont typeface="Arial" pitchFamily="34" charset="0"/>
              <a:buChar char="―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creating certain rights in favour of the SPV/private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partner</a:t>
            </a:r>
          </a:p>
          <a:p>
            <a:pPr marL="900113" lvl="1" indent="-539750" defTabSz="914400">
              <a:spcBef>
                <a:spcPct val="20000"/>
              </a:spcBef>
              <a:buClr>
                <a:srgbClr val="121650"/>
              </a:buClr>
              <a:buFont typeface="Arial" pitchFamily="34" charset="0"/>
              <a:buChar char="―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cash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contributions to the share capital of the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SPV</a:t>
            </a:r>
          </a:p>
          <a:p>
            <a:pPr marL="900113" lvl="1" indent="-539750" defTabSz="914400">
              <a:spcBef>
                <a:spcPct val="20000"/>
              </a:spcBef>
              <a:buClr>
                <a:srgbClr val="121650"/>
              </a:buClr>
              <a:buFont typeface="Arial" pitchFamily="34" charset="0"/>
              <a:buChar char="―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undertaking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payment obligations towards the SPV/private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partner</a:t>
            </a:r>
          </a:p>
          <a:p>
            <a:pPr marL="900113" lvl="1" indent="-539750" defTabSz="914400">
              <a:spcBef>
                <a:spcPct val="20000"/>
              </a:spcBef>
              <a:buClr>
                <a:srgbClr val="121650"/>
              </a:buClr>
              <a:buFont typeface="Arial" pitchFamily="34" charset="0"/>
              <a:buChar char="―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guarantees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in favour of the lenders (credit or finance institutions)</a:t>
            </a: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During the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operation and maintenance phase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, the public partner is allowed to make availability payments to the SPV </a:t>
            </a:r>
          </a:p>
          <a:p>
            <a:pPr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Cash-flow of the SPV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:</a:t>
            </a: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900113" lvl="1" indent="-539750" defTabSz="914400">
              <a:spcBef>
                <a:spcPct val="20000"/>
              </a:spcBef>
              <a:buClr>
                <a:srgbClr val="121650"/>
              </a:buClr>
              <a:buFont typeface="Arial" pitchFamily="34" charset="0"/>
              <a:buChar char="―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availability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payments,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or </a:t>
            </a:r>
          </a:p>
          <a:p>
            <a:pPr marL="900113" lvl="1" indent="-539750" defTabSz="914400">
              <a:spcBef>
                <a:spcPct val="20000"/>
              </a:spcBef>
              <a:buClr>
                <a:srgbClr val="121650"/>
              </a:buClr>
              <a:buFont typeface="Arial" pitchFamily="34" charset="0"/>
              <a:buChar char="―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availability payments plus tariffs paid by end-users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11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Security Interests</a:t>
            </a:r>
            <a:endParaRPr lang="en-GB" sz="2800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47212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The types of available security interests are described in Article 16 of the New PPP Law:</a:t>
            </a: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342900" algn="just" defTabSz="914400">
              <a:spcBef>
                <a:spcPct val="20000"/>
              </a:spcBef>
              <a:buClr>
                <a:srgbClr val="121650"/>
              </a:buClr>
            </a:pPr>
            <a:r>
              <a:rPr lang="en-US" sz="1600" dirty="0" smtClean="0">
                <a:solidFill>
                  <a:srgbClr val="121650"/>
                </a:solidFill>
                <a:latin typeface="Arial" pitchFamily="34" charset="0"/>
              </a:rPr>
              <a:t>“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(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1) The private partner or, as the case may be, the project company, may establish 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security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on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receivables and rights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held on the basis of the public-private partnership contract,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exclusively in </a:t>
            </a:r>
            <a:r>
              <a:rPr lang="en-US" sz="1600" b="1" i="1" dirty="0" smtClean="0">
                <a:solidFill>
                  <a:srgbClr val="FF0000"/>
                </a:solidFill>
                <a:latin typeface="Arial" pitchFamily="34" charset="0"/>
              </a:rPr>
              <a:t>favour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of the lenders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of the public-private partnership project which are credit institutions or other financial institutions and only for the term of the public-private partnership contract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.</a:t>
            </a:r>
          </a:p>
          <a:p>
            <a:pPr marL="342900" algn="just" defTabSz="914400">
              <a:spcBef>
                <a:spcPct val="20000"/>
              </a:spcBef>
              <a:buClr>
                <a:srgbClr val="121650"/>
              </a:buClr>
            </a:pPr>
            <a:endParaRPr lang="en-US" sz="1600" i="1" dirty="0">
              <a:solidFill>
                <a:srgbClr val="121650"/>
              </a:solidFill>
              <a:latin typeface="Arial" pitchFamily="34" charset="0"/>
            </a:endParaRPr>
          </a:p>
          <a:p>
            <a:pPr marL="342900" lvl="0" algn="just"/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(2)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The private partner may 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set up security interests over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the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shares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held in the project company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exclusively in </a:t>
            </a:r>
            <a:r>
              <a:rPr lang="en-US" sz="1600" b="1" i="1" dirty="0" smtClean="0">
                <a:solidFill>
                  <a:srgbClr val="FF0000"/>
                </a:solidFill>
                <a:latin typeface="Arial" pitchFamily="34" charset="0"/>
              </a:rPr>
              <a:t>favour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of the lenders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of the public-private partnership project which are credit institutions or other financial institutions and only for the term of the public-private partnership contract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.</a:t>
            </a:r>
          </a:p>
          <a:p>
            <a:pPr marL="342900" lvl="0" algn="just"/>
            <a:endParaRPr lang="en-US" sz="1600" i="1" dirty="0">
              <a:solidFill>
                <a:srgbClr val="121650"/>
              </a:solidFill>
              <a:latin typeface="Arial" pitchFamily="34" charset="0"/>
            </a:endParaRPr>
          </a:p>
          <a:p>
            <a:pPr marL="342900" algn="just"/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(3) The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public-private partnership contract shall provide for the manner of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taking over or termination of such </a:t>
            </a:r>
            <a:r>
              <a:rPr lang="en-US" sz="1600" b="1" i="1" dirty="0" smtClean="0">
                <a:solidFill>
                  <a:srgbClr val="FF0000"/>
                </a:solidFill>
                <a:latin typeface="Arial" pitchFamily="34" charset="0"/>
              </a:rPr>
              <a:t>security interests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in case the contract is terminated before the expiry of the term for which it was concluded, 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with a view to protect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the public interest and the interests of project lenders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.</a:t>
            </a:r>
            <a:r>
              <a:rPr lang="en-US" sz="1600" dirty="0" smtClean="0">
                <a:solidFill>
                  <a:srgbClr val="121650"/>
                </a:solidFill>
                <a:latin typeface="Arial" pitchFamily="34" charset="0"/>
              </a:rPr>
              <a:t>”</a:t>
            </a: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12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Step-In Right &amp; Direct Agreement</a:t>
            </a:r>
            <a:endParaRPr lang="en-GB" sz="2800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41303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spc="-10" dirty="0" smtClean="0">
                <a:solidFill>
                  <a:srgbClr val="121650"/>
                </a:solidFill>
                <a:latin typeface="Arial" pitchFamily="34" charset="0"/>
              </a:rPr>
              <a:t>The New PPP Law seems to accommodate, in </a:t>
            </a:r>
            <a:r>
              <a:rPr lang="en-GB" sz="1600" spc="-10" dirty="0">
                <a:solidFill>
                  <a:srgbClr val="121650"/>
                </a:solidFill>
                <a:latin typeface="Arial" pitchFamily="34" charset="0"/>
              </a:rPr>
              <a:t>Article 42 </a:t>
            </a:r>
            <a:r>
              <a:rPr lang="en-GB" sz="1600" spc="-10" dirty="0" smtClean="0">
                <a:solidFill>
                  <a:srgbClr val="121650"/>
                </a:solidFill>
                <a:latin typeface="Arial" pitchFamily="34" charset="0"/>
              </a:rPr>
              <a:t>paragraphs (</a:t>
            </a:r>
            <a:r>
              <a:rPr lang="en-GB" sz="1600" spc="-10" dirty="0">
                <a:solidFill>
                  <a:srgbClr val="121650"/>
                </a:solidFill>
                <a:latin typeface="Arial" pitchFamily="34" charset="0"/>
              </a:rPr>
              <a:t>1</a:t>
            </a:r>
            <a:r>
              <a:rPr lang="en-GB" sz="1600" spc="-10" dirty="0" smtClean="0">
                <a:solidFill>
                  <a:srgbClr val="121650"/>
                </a:solidFill>
                <a:latin typeface="Arial" pitchFamily="34" charset="0"/>
              </a:rPr>
              <a:t>) and (2), a </a:t>
            </a:r>
            <a:r>
              <a:rPr lang="en-GB" sz="1600" b="1" spc="-10" dirty="0" smtClean="0">
                <a:solidFill>
                  <a:srgbClr val="FF0000"/>
                </a:solidFill>
                <a:latin typeface="Arial" pitchFamily="34" charset="0"/>
              </a:rPr>
              <a:t>step-in right for the lenders</a:t>
            </a:r>
            <a:r>
              <a:rPr lang="en-GB" sz="1600" spc="-10" dirty="0" smtClean="0">
                <a:solidFill>
                  <a:srgbClr val="121650"/>
                </a:solidFill>
                <a:latin typeface="Arial" pitchFamily="34" charset="0"/>
              </a:rPr>
              <a:t>, without providing sufficient details as to the conditions for exercising such right:</a:t>
            </a: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algn="just" defTabSz="914400">
              <a:spcBef>
                <a:spcPct val="20000"/>
              </a:spcBef>
              <a:buClr>
                <a:srgbClr val="121650"/>
              </a:buClr>
            </a:pPr>
            <a:r>
              <a:rPr lang="en-US" sz="1600" dirty="0" smtClean="0">
                <a:solidFill>
                  <a:srgbClr val="121650"/>
                </a:solidFill>
                <a:latin typeface="Arial" pitchFamily="34" charset="0"/>
              </a:rPr>
              <a:t>“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(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1) In case the private partner or the project company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fails to perform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for any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reason the obligations according to the public-private partnership contract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or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the obligations to the project lenders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, the public partner, 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at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its own initiative or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at the request of the project lenders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, may replace the private partner subject to paragraphs (2) and (3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).</a:t>
            </a:r>
            <a:r>
              <a:rPr lang="en-US" sz="1600" dirty="0" smtClean="0">
                <a:solidFill>
                  <a:srgbClr val="121650"/>
                </a:solidFill>
                <a:latin typeface="Arial" pitchFamily="34" charset="0"/>
              </a:rPr>
              <a:t>”</a:t>
            </a:r>
          </a:p>
          <a:p>
            <a:pPr marL="342900" algn="just" defTabSz="914400">
              <a:spcBef>
                <a:spcPct val="20000"/>
              </a:spcBef>
              <a:buClr>
                <a:srgbClr val="121650"/>
              </a:buClr>
            </a:pPr>
            <a:endParaRPr lang="en-US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algn="just" defTabSz="914400">
              <a:spcBef>
                <a:spcPct val="20000"/>
              </a:spcBef>
              <a:buClr>
                <a:srgbClr val="121650"/>
              </a:buClr>
            </a:pP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(2) The private partner may be replaced without a new award procedure provided that:</a:t>
            </a:r>
          </a:p>
          <a:p>
            <a:pPr marL="1028700" indent="-342900" algn="just" defTabSz="914400">
              <a:spcBef>
                <a:spcPct val="20000"/>
              </a:spcBef>
              <a:buClr>
                <a:srgbClr val="121650"/>
              </a:buClr>
              <a:buAutoNum type="alphaLcParenBoth"/>
            </a:pP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s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uch possibility is contemplated in the initial award documentation in a clear, precise and unequivocal manner setting out the causes and conditions for such potential replacement, in accordance with the norms of implementation hereof, and</a:t>
            </a:r>
          </a:p>
          <a:p>
            <a:pPr marL="1028700" indent="-342900" algn="just" defTabSz="914400">
              <a:spcBef>
                <a:spcPct val="20000"/>
              </a:spcBef>
              <a:buClr>
                <a:srgbClr val="121650"/>
              </a:buClr>
              <a:buAutoNum type="alphaLcParenBoth"/>
            </a:pP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such possibility is contemplated in the public-private partnership contract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, in accordance with the norms of implementation 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hereof</a:t>
            </a:r>
            <a:r>
              <a:rPr lang="en-US" sz="1600" dirty="0" smtClean="0">
                <a:solidFill>
                  <a:srgbClr val="121650"/>
                </a:solidFill>
                <a:latin typeface="Arial" pitchFamily="34" charset="0"/>
              </a:rPr>
              <a:t>.”</a:t>
            </a:r>
            <a:endParaRPr lang="en-US" sz="1600" i="1" dirty="0">
              <a:solidFill>
                <a:srgbClr val="121650"/>
              </a:solidFill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13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>
                <a:solidFill>
                  <a:srgbClr val="121650"/>
                </a:solidFill>
                <a:latin typeface="Arial" pitchFamily="34" charset="0"/>
              </a:rPr>
              <a:t>Step-In Right &amp; Direct Agreement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24560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Direct contractual relationships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between the public partner and the lenders are referred to in Article 30 para. (2) of the New PPP Law:</a:t>
            </a: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342900" algn="just" defTabSz="914400">
              <a:spcBef>
                <a:spcPct val="20000"/>
              </a:spcBef>
              <a:buClr>
                <a:srgbClr val="121650"/>
              </a:buClr>
            </a:pPr>
            <a:r>
              <a:rPr lang="en-US" sz="1600" dirty="0" smtClean="0">
                <a:solidFill>
                  <a:srgbClr val="121650"/>
                </a:solidFill>
                <a:latin typeface="Arial" pitchFamily="34" charset="0"/>
              </a:rPr>
              <a:t>“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(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2) 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If, on the basis of the applicable public-private partnership contract,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the public partner has direct legal relationships with the project lenders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, then the public partner 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will designate the new private partner in accordance with the law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,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after </a:t>
            </a:r>
            <a:r>
              <a:rPr lang="en-US" sz="1600" b="1" i="1" dirty="0" smtClean="0">
                <a:solidFill>
                  <a:srgbClr val="FF0000"/>
                </a:solidFill>
                <a:latin typeface="Arial" pitchFamily="34" charset="0"/>
              </a:rPr>
              <a:t>consultation with </a:t>
            </a:r>
            <a:r>
              <a:rPr lang="en-US" sz="1600" b="1" i="1" dirty="0">
                <a:solidFill>
                  <a:srgbClr val="FF0000"/>
                </a:solidFill>
                <a:latin typeface="Arial" pitchFamily="34" charset="0"/>
              </a:rPr>
              <a:t>the project lenders </a:t>
            </a:r>
            <a:r>
              <a:rPr lang="en-US" sz="1600" i="1" dirty="0">
                <a:solidFill>
                  <a:srgbClr val="121650"/>
                </a:solidFill>
                <a:latin typeface="Arial" pitchFamily="34" charset="0"/>
              </a:rPr>
              <a:t>in accordance with the provisions of the respective public-private partnership contract</a:t>
            </a:r>
            <a:r>
              <a:rPr lang="en-US" sz="1600" i="1" dirty="0" smtClean="0">
                <a:solidFill>
                  <a:srgbClr val="121650"/>
                </a:solidFill>
                <a:latin typeface="Arial" pitchFamily="34" charset="0"/>
              </a:rPr>
              <a:t>.</a:t>
            </a:r>
            <a:r>
              <a:rPr lang="en-US" sz="1600" dirty="0" smtClean="0">
                <a:solidFill>
                  <a:srgbClr val="121650"/>
                </a:solidFill>
                <a:latin typeface="Arial" pitchFamily="34" charset="0"/>
              </a:rPr>
              <a:t>”</a:t>
            </a:r>
            <a:endParaRPr lang="en-US" sz="1600" dirty="0">
              <a:solidFill>
                <a:srgbClr val="121650"/>
              </a:solidFill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14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97574" y="5105400"/>
            <a:ext cx="7206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o-RO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LEROY ŞI ASOCIAŢII SCA</a:t>
            </a:r>
            <a:br>
              <a:rPr lang="ro-RO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Str. Maior Gh. Şonţu nr. 10-12, Sector 1, București, România</a:t>
            </a:r>
            <a:b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18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www.leroylaw.ro</a:t>
            </a: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ce réservé du contenu 4"/>
          <p:cNvSpPr txBox="1">
            <a:spLocks/>
          </p:cNvSpPr>
          <p:nvPr/>
        </p:nvSpPr>
        <p:spPr>
          <a:xfrm>
            <a:off x="-84752" y="2819400"/>
            <a:ext cx="3589951" cy="1384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Clr>
                <a:srgbClr val="121650"/>
              </a:buClr>
              <a:buNone/>
            </a:pPr>
            <a:r>
              <a:rPr lang="fr-FR" sz="1800" b="1" dirty="0" smtClean="0">
                <a:solidFill>
                  <a:srgbClr val="1216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Andreea Toma</a:t>
            </a:r>
            <a:br>
              <a:rPr lang="fr-FR" sz="1800" b="1" dirty="0" smtClean="0">
                <a:solidFill>
                  <a:srgbClr val="1216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800" dirty="0" smtClean="0">
                <a:solidFill>
                  <a:srgbClr val="1216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endParaRPr lang="ro-RO" sz="1800" dirty="0" smtClean="0">
              <a:solidFill>
                <a:srgbClr val="1216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Clr>
                <a:srgbClr val="121650"/>
              </a:buClr>
              <a:buNone/>
            </a:pPr>
            <a:r>
              <a:rPr lang="fr-FR" sz="1800" dirty="0" smtClean="0">
                <a:solidFill>
                  <a:srgbClr val="1216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+40 (21) 223 03 10</a:t>
            </a:r>
            <a:br>
              <a:rPr lang="fr-FR" sz="1800" dirty="0" smtClean="0">
                <a:solidFill>
                  <a:srgbClr val="1216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800" dirty="0" smtClean="0">
                <a:solidFill>
                  <a:srgbClr val="12165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andreea.toma@leroylaw.ro</a:t>
            </a:r>
            <a:r>
              <a:rPr lang="fr-FR" sz="1800" dirty="0" smtClean="0">
                <a:solidFill>
                  <a:srgbClr val="1216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r-FR" sz="1800" dirty="0">
              <a:solidFill>
                <a:srgbClr val="1216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64871"/>
              </p:ext>
            </p:extLst>
          </p:nvPr>
        </p:nvGraphicFramePr>
        <p:xfrm>
          <a:off x="488504" y="1934028"/>
          <a:ext cx="9015178" cy="2560320"/>
        </p:xfrm>
        <a:graphic>
          <a:graphicData uri="http://schemas.openxmlformats.org/drawingml/2006/table">
            <a:tbl>
              <a:tblPr/>
              <a:tblGrid>
                <a:gridCol w="9015178"/>
              </a:tblGrid>
              <a:tr h="63481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650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18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650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18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650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8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Legislative Context of</a:t>
                      </a:r>
                      <a:r>
                        <a:rPr lang="en-GB" sz="1800" b="1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PPPs in Romania</a:t>
                      </a:r>
                      <a:endParaRPr lang="en-GB" sz="18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65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65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65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65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650"/>
                        </a:buClr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GB" sz="18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New PPP Law</a:t>
                      </a:r>
                      <a:r>
                        <a:rPr lang="en-GB" sz="1800" b="1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GB" sz="1800" b="1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What’s New?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65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1" baseline="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2169" y="274638"/>
            <a:ext cx="9077905" cy="1143000"/>
          </a:xfrm>
        </p:spPr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Outline </a:t>
            </a:r>
            <a:endParaRPr lang="en-GB" sz="2800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2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6496" y="2996952"/>
            <a:ext cx="1728763" cy="2844032"/>
          </a:xfrm>
        </p:spPr>
        <p:txBody>
          <a:bodyPr lIns="0" tIns="45720" rIns="0" bIns="45720">
            <a:noAutofit/>
          </a:bodyPr>
          <a:lstStyle/>
          <a:p>
            <a:pPr algn="l" defTabSz="914400"/>
            <a:r>
              <a:rPr lang="fr-FR" sz="16000" cap="all" dirty="0">
                <a:solidFill>
                  <a:srgbClr val="121650"/>
                </a:solidFill>
                <a:latin typeface="Arial" pitchFamily="34" charset="0"/>
              </a:rPr>
              <a:t>1.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177466" y="3603459"/>
            <a:ext cx="7312609" cy="1500187"/>
          </a:xfrm>
          <a:prstGeom prst="rect">
            <a:avLst/>
          </a:prstGeom>
        </p:spPr>
        <p:txBody>
          <a:bodyPr anchor="b"/>
          <a:lstStyle>
            <a:lvl1pPr marL="402325" indent="-402325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703" indent="-335270" algn="l" defTabSz="107286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1082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515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947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0380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Clr>
                <a:srgbClr val="121650"/>
              </a:buClr>
              <a:buNone/>
            </a:pPr>
            <a:r>
              <a:rPr lang="en-GB" sz="2200" b="1" dirty="0" smtClean="0">
                <a:latin typeface="Arial" pitchFamily="34" charset="0"/>
              </a:rPr>
              <a:t>The Legislative Context of PPPs in Romania</a:t>
            </a:r>
            <a:endParaRPr lang="en-GB" sz="2200" b="1" dirty="0"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3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Current PPP Legal Framework</a:t>
            </a:r>
            <a:endParaRPr lang="en-GB" sz="2800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325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GB" sz="20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First attempt to regulate PPPs: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Government Ordinance no. 16/2002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on the public-private partnership contracts – repealed in 2006 (non compliance with EU Law)</a:t>
            </a:r>
          </a:p>
          <a:p>
            <a:pPr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Current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legal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framework:</a:t>
            </a: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749300" indent="-406400" algn="just" defTabSz="914400">
              <a:spcBef>
                <a:spcPct val="20000"/>
              </a:spcBef>
              <a:buClr>
                <a:srgbClr val="121650"/>
              </a:buClr>
              <a:buFont typeface="Wingdings"/>
              <a:buChar char="Ø"/>
            </a:pP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Law no. 178/2010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on public-private partnerships (to be repealed by the New PPP Law)</a:t>
            </a:r>
          </a:p>
          <a:p>
            <a:pPr marL="749300" indent="-406400" algn="just" defTabSz="914400">
              <a:spcBef>
                <a:spcPct val="20000"/>
              </a:spcBef>
              <a:buClr>
                <a:srgbClr val="121650"/>
              </a:buClr>
              <a:buFont typeface="Wingdings"/>
              <a:buChar char="Ø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749300" indent="-406400" algn="just" defTabSz="914400">
              <a:spcBef>
                <a:spcPct val="20000"/>
              </a:spcBef>
              <a:buClr>
                <a:srgbClr val="121650"/>
              </a:buClr>
              <a:buFont typeface="Wingdings"/>
              <a:buChar char="Ø"/>
            </a:pP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Methodological Norms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for the implementation of Law no. 178/2010, approved by Government Decision no. 1239/2010</a:t>
            </a: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4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Conceptual </a:t>
            </a:r>
            <a:r>
              <a:rPr lang="en-GB" sz="2800" dirty="0">
                <a:solidFill>
                  <a:srgbClr val="121650"/>
                </a:solidFill>
                <a:latin typeface="Arial" pitchFamily="34" charset="0"/>
              </a:rPr>
              <a:t>flaws in Law no. 178/2010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38841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spc="-10" dirty="0" smtClean="0">
                <a:solidFill>
                  <a:srgbClr val="121650"/>
                </a:solidFill>
                <a:latin typeface="Arial" pitchFamily="34" charset="0"/>
              </a:rPr>
              <a:t>No </a:t>
            </a:r>
            <a:r>
              <a:rPr lang="en-GB" sz="1600" spc="-10" dirty="0">
                <a:solidFill>
                  <a:srgbClr val="121650"/>
                </a:solidFill>
                <a:latin typeface="Arial" pitchFamily="34" charset="0"/>
              </a:rPr>
              <a:t>possibility for the public partner to offer </a:t>
            </a:r>
            <a:r>
              <a:rPr lang="en-GB" sz="1600" b="1" spc="-10" dirty="0">
                <a:solidFill>
                  <a:srgbClr val="FF0000"/>
                </a:solidFill>
                <a:latin typeface="Arial" pitchFamily="34" charset="0"/>
              </a:rPr>
              <a:t>guarantees or financial contribution </a:t>
            </a:r>
            <a:r>
              <a:rPr lang="en-GB" sz="1600" spc="-10" dirty="0">
                <a:solidFill>
                  <a:srgbClr val="121650"/>
                </a:solidFill>
                <a:latin typeface="Arial" pitchFamily="34" charset="0"/>
              </a:rPr>
              <a:t>to the project </a:t>
            </a:r>
            <a:endParaRPr lang="en-GB" sz="1600" spc="-1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spc="-10" dirty="0">
              <a:solidFill>
                <a:srgbClr val="121650"/>
              </a:solidFill>
              <a:latin typeface="Arial" pitchFamily="34" charset="0"/>
            </a:endParaRPr>
          </a:p>
          <a:p>
            <a:pPr marL="342900" lvl="1" indent="1588" algn="just"/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The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PPP Law only provides for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an in-kind contribution of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the public partner to the project company</a:t>
            </a:r>
            <a:endParaRPr lang="fr-FR" sz="1600" dirty="0">
              <a:solidFill>
                <a:srgbClr val="121650"/>
              </a:solidFill>
              <a:latin typeface="Arial" pitchFamily="34" charset="0"/>
            </a:endParaRPr>
          </a:p>
          <a:p>
            <a:pPr marL="360363" lvl="1" algn="just" defTabSz="914400">
              <a:spcBef>
                <a:spcPct val="20000"/>
              </a:spcBef>
            </a:pP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No clear definition of the </a:t>
            </a:r>
            <a:r>
              <a:rPr lang="en-GB" sz="1600" b="1" dirty="0">
                <a:solidFill>
                  <a:srgbClr val="FF0000"/>
                </a:solidFill>
                <a:latin typeface="Arial" pitchFamily="34" charset="0"/>
              </a:rPr>
              <a:t>boundaries and scope of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application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:</a:t>
            </a:r>
          </a:p>
          <a:p>
            <a:pPr marL="900113" lvl="1" indent="-539750" algn="just" defTabSz="914400">
              <a:spcBef>
                <a:spcPct val="20000"/>
              </a:spcBef>
              <a:buFont typeface="Arial" pitchFamily="34" charset="0"/>
              <a:buChar char="―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  <a:sym typeface="Wingdings"/>
              </a:rPr>
              <a:t>of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the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Law no. 178/2010 and </a:t>
            </a: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900113" lvl="1" indent="-539750" algn="just" defTabSz="914400">
              <a:spcBef>
                <a:spcPct val="20000"/>
              </a:spcBef>
              <a:buFont typeface="Arial" pitchFamily="34" charset="0"/>
              <a:buChar char="―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of the concessions legal framework (consisting mainly of GEO no. 34/2006 on the award of public procurement contracts and public works and services concessions contracts and of GD no. 71/2007 approving the norms for the implementation of GEO 34/2006)</a:t>
            </a:r>
          </a:p>
          <a:p>
            <a:pPr algn="just"/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No mechanisms designed to secure the </a:t>
            </a:r>
            <a:r>
              <a:rPr lang="en-GB" sz="1600" b="1" dirty="0">
                <a:solidFill>
                  <a:srgbClr val="FF0000"/>
                </a:solidFill>
                <a:latin typeface="Arial" pitchFamily="34" charset="0"/>
              </a:rPr>
              <a:t>rights of the creditors financing the project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(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no direct agreement, no step-in right)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5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4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New PPP Law - Status of </a:t>
            </a:r>
            <a:r>
              <a:rPr lang="en-GB" sz="2800" dirty="0">
                <a:solidFill>
                  <a:srgbClr val="121650"/>
                </a:solidFill>
                <a:latin typeface="Arial" pitchFamily="34" charset="0"/>
              </a:rPr>
              <a:t>L</a:t>
            </a:r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egislative Process</a:t>
            </a:r>
            <a:endParaRPr lang="en-GB" sz="2800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GB" sz="20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The Government of Romania initiates the draft bill on public-private partnerships –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New PPP Law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– on 26 September 2013</a:t>
            </a:r>
            <a:endParaRPr lang="en-GB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The New PPP Law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is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approved by the Romanian Parliament on 17 December 2013 and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is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sent to the President for promulgation on 23 December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2013</a:t>
            </a:r>
          </a:p>
          <a:p>
            <a:pPr marL="342900" lvl="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On 13 January 2014, the President of Romania requests the </a:t>
            </a:r>
            <a:r>
              <a:rPr lang="en-GB" sz="1600" b="1" dirty="0">
                <a:solidFill>
                  <a:srgbClr val="FF0000"/>
                </a:solidFill>
                <a:latin typeface="Arial" pitchFamily="34" charset="0"/>
              </a:rPr>
              <a:t>re-examination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 of the New PPP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Law</a:t>
            </a:r>
          </a:p>
          <a:p>
            <a:pPr lvl="0"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On 10 February 2014, the </a:t>
            </a:r>
            <a:r>
              <a:rPr lang="en-GB" sz="1600" b="1" dirty="0">
                <a:solidFill>
                  <a:srgbClr val="FF0000"/>
                </a:solidFill>
                <a:latin typeface="Arial" pitchFamily="34" charset="0"/>
              </a:rPr>
              <a:t>Senate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rejects</a:t>
            </a:r>
            <a:r>
              <a:rPr lang="en-GB" sz="16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the re-examination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request</a:t>
            </a:r>
          </a:p>
          <a:p>
            <a:pPr lvl="0"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The re-examination request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is currently </a:t>
            </a:r>
            <a:r>
              <a:rPr lang="en-GB" sz="1600" b="1" dirty="0">
                <a:solidFill>
                  <a:srgbClr val="FF0000"/>
                </a:solidFill>
                <a:latin typeface="Arial" pitchFamily="34" charset="0"/>
              </a:rPr>
              <a:t>pending before the Chamber of Deputies</a:t>
            </a:r>
            <a:endParaRPr lang="en-US" sz="1600" b="1" dirty="0">
              <a:solidFill>
                <a:srgbClr val="FF0000"/>
              </a:solidFill>
              <a:latin typeface="Arial" pitchFamily="34" charset="0"/>
            </a:endParaRPr>
          </a:p>
          <a:p>
            <a:pPr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6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0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New PPP Law vs. Current PPP Legal Framework</a:t>
            </a:r>
            <a:endParaRPr lang="en-GB" sz="2800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Relationship with the existing legal framework:</a:t>
            </a:r>
          </a:p>
          <a:p>
            <a:pPr algn="just" defTabSz="914400">
              <a:spcBef>
                <a:spcPct val="20000"/>
              </a:spcBef>
              <a:buClr>
                <a:srgbClr val="121650"/>
              </a:buClr>
            </a:pPr>
            <a:endParaRPr lang="en-GB" sz="16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900113" lvl="1" indent="-539750" algn="just" defTabSz="914400">
              <a:spcBef>
                <a:spcPct val="20000"/>
              </a:spcBef>
              <a:buFont typeface="Arial" pitchFamily="34" charset="0"/>
              <a:buChar char="―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Repeals Law no. 178/2010 on public-private partnerships</a:t>
            </a:r>
          </a:p>
          <a:p>
            <a:pPr marL="360363" lvl="1" algn="just" defTabSz="914400">
              <a:spcBef>
                <a:spcPct val="20000"/>
              </a:spcBef>
            </a:pPr>
            <a:endParaRPr lang="en-GB" sz="1600" dirty="0">
              <a:solidFill>
                <a:srgbClr val="121650"/>
              </a:solidFill>
              <a:latin typeface="Arial" pitchFamily="34" charset="0"/>
            </a:endParaRPr>
          </a:p>
          <a:p>
            <a:pPr marL="900113" lvl="1" indent="-539750" algn="just" defTabSz="914400">
              <a:spcBef>
                <a:spcPct val="20000"/>
              </a:spcBef>
              <a:buFont typeface="Arial" pitchFamily="34" charset="0"/>
              <a:buChar char="―"/>
            </a:pP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Co-exists with the concessions legal framework (GEO no. 34/2006 </a:t>
            </a:r>
            <a:r>
              <a:rPr lang="en-US" sz="1600" dirty="0">
                <a:solidFill>
                  <a:srgbClr val="121650"/>
                </a:solidFill>
                <a:latin typeface="Arial" pitchFamily="34" charset="0"/>
              </a:rPr>
              <a:t>on the award of public procurement contracts, public works concession contracts and services concession contracts and </a:t>
            </a:r>
            <a:r>
              <a:rPr lang="en-GB" sz="1600" dirty="0">
                <a:solidFill>
                  <a:srgbClr val="121650"/>
                </a:solidFill>
                <a:latin typeface="Arial" pitchFamily="34" charset="0"/>
              </a:rPr>
              <a:t>GD no. 71/2007 approving the norms for the implementation of GEO 34/2006)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7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6496" y="2996952"/>
            <a:ext cx="1728763" cy="2844032"/>
          </a:xfrm>
        </p:spPr>
        <p:txBody>
          <a:bodyPr lIns="0" tIns="45720" rIns="0" bIns="45720">
            <a:noAutofit/>
          </a:bodyPr>
          <a:lstStyle/>
          <a:p>
            <a:pPr algn="l" defTabSz="914400"/>
            <a:r>
              <a:rPr lang="fr-FR" sz="16000" cap="all" dirty="0">
                <a:solidFill>
                  <a:srgbClr val="121650"/>
                </a:solidFill>
                <a:latin typeface="Arial" pitchFamily="34" charset="0"/>
              </a:rPr>
              <a:t>2</a:t>
            </a:r>
            <a:r>
              <a:rPr lang="fr-FR" sz="16000" cap="all" dirty="0" smtClean="0">
                <a:solidFill>
                  <a:srgbClr val="121650"/>
                </a:solidFill>
                <a:latin typeface="Arial" pitchFamily="34" charset="0"/>
              </a:rPr>
              <a:t>.</a:t>
            </a:r>
            <a:endParaRPr lang="fr-FR" sz="16000" cap="all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177466" y="3603459"/>
            <a:ext cx="7312609" cy="1500187"/>
          </a:xfrm>
          <a:prstGeom prst="rect">
            <a:avLst/>
          </a:prstGeom>
        </p:spPr>
        <p:txBody>
          <a:bodyPr anchor="b"/>
          <a:lstStyle>
            <a:lvl1pPr marL="402325" indent="-402325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703" indent="-335270" algn="l" defTabSz="107286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1082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515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947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0380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defTabSz="10728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Clr>
                <a:srgbClr val="121650"/>
              </a:buClr>
              <a:buNone/>
            </a:pPr>
            <a:r>
              <a:rPr lang="en-GB" sz="2200" b="1" dirty="0" smtClean="0">
                <a:latin typeface="Arial" pitchFamily="34" charset="0"/>
              </a:rPr>
              <a:t>The New PPP Law – What’s New?</a:t>
            </a:r>
            <a:endParaRPr lang="en-GB" sz="2200" b="1" dirty="0"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8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86000" t="9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/>
            <a:r>
              <a:rPr lang="en-GB" sz="2800" dirty="0" smtClean="0">
                <a:solidFill>
                  <a:srgbClr val="121650"/>
                </a:solidFill>
                <a:latin typeface="Arial" pitchFamily="34" charset="0"/>
              </a:rPr>
              <a:t>Types of Projects to be Implemented </a:t>
            </a:r>
            <a:endParaRPr lang="en-GB" sz="2800" dirty="0">
              <a:solidFill>
                <a:srgbClr val="12165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" y="1600200"/>
            <a:ext cx="9079992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20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lvl="2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Projects to be implemented under a public-private partnership structure: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construction</a:t>
            </a:r>
            <a:r>
              <a:rPr lang="en-GB" sz="1600" dirty="0" smtClean="0">
                <a:latin typeface="Arial" pitchFamily="34" charset="0"/>
              </a:rPr>
              <a:t>,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rehabilitation</a:t>
            </a:r>
            <a:r>
              <a:rPr lang="en-GB" sz="1600" dirty="0" smtClean="0">
                <a:latin typeface="Arial" pitchFamily="34" charset="0"/>
              </a:rPr>
              <a:t> and/or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</a:rPr>
              <a:t> extension </a:t>
            </a: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of assets purported to be used for the supply and/or operation of a public service</a:t>
            </a:r>
          </a:p>
          <a:p>
            <a:pPr marL="342900" lvl="2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endParaRPr lang="en-GB" sz="800" dirty="0" smtClean="0">
              <a:solidFill>
                <a:srgbClr val="121650"/>
              </a:solidFill>
              <a:latin typeface="Arial" pitchFamily="34" charset="0"/>
            </a:endParaRPr>
          </a:p>
          <a:p>
            <a:pPr marL="342900" lvl="2" indent="-342900" algn="just" defTabSz="914400">
              <a:spcBef>
                <a:spcPct val="20000"/>
              </a:spcBef>
              <a:buClr>
                <a:srgbClr val="12165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121650"/>
                </a:solidFill>
                <a:latin typeface="Arial" pitchFamily="34" charset="0"/>
              </a:rPr>
              <a:t>Difference between PPPs and concessions (in line with Eurostat principles):</a:t>
            </a:r>
            <a:endParaRPr lang="en-GB" sz="800" dirty="0" smtClean="0">
              <a:solidFill>
                <a:srgbClr val="121650"/>
              </a:solidFill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690" y="1447800"/>
            <a:ext cx="907999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992252"/>
              </p:ext>
            </p:extLst>
          </p:nvPr>
        </p:nvGraphicFramePr>
        <p:xfrm>
          <a:off x="838200" y="3307080"/>
          <a:ext cx="8534400" cy="1798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70880"/>
                <a:gridCol w="782320"/>
                <a:gridCol w="1981200"/>
              </a:tblGrid>
              <a:tr h="899160">
                <a:tc>
                  <a:txBody>
                    <a:bodyPr/>
                    <a:lstStyle/>
                    <a:p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all or majority of revenues of the SPV = </a:t>
                      </a:r>
                      <a:r>
                        <a:rPr lang="en-GB" sz="1600" b="1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 made by the public partner</a:t>
                      </a:r>
                      <a:r>
                        <a:rPr lang="en-GB" sz="16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(“availability payments”) 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6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PPP </a:t>
                      </a:r>
                    </a:p>
                    <a:p>
                      <a:pPr algn="ctr"/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(New PPP Law)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marL="0" algn="l" defTabSz="1072866" rtl="0" eaLnBrk="1" latinLnBrk="0" hangingPunct="1"/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all or majority of revenues of the SPV = </a:t>
                      </a:r>
                      <a:r>
                        <a:rPr lang="en-GB" sz="1600" b="1" kern="12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tariffs paid by the users of the asset/public service </a:t>
                      </a:r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(“tolls”)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6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/>
                      <a:r>
                        <a:rPr lang="en-GB" sz="1600" b="1" kern="12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Concession</a:t>
                      </a:r>
                      <a:r>
                        <a:rPr lang="en-GB" sz="1600" b="1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1072866" rtl="0" eaLnBrk="1" latinLnBrk="0" hangingPunct="1"/>
                      <a:r>
                        <a:rPr lang="en-GB" sz="1600" b="0" kern="1200" noProof="0" dirty="0" smtClean="0">
                          <a:solidFill>
                            <a:srgbClr val="121650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(GEO no. 34/2006 &amp; GD no. 71/2007)</a:t>
                      </a:r>
                      <a:endParaRPr lang="en-GB" sz="1600" b="0" kern="1200" noProof="0" dirty="0">
                        <a:solidFill>
                          <a:srgbClr val="121650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781800" y="3657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6781800" y="4547009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3690" y="6453185"/>
            <a:ext cx="7729710" cy="381000"/>
          </a:xfrm>
        </p:spPr>
        <p:txBody>
          <a:bodyPr/>
          <a:lstStyle/>
          <a:p>
            <a:pPr algn="l"/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Law on Public-Private Partnerships – </a:t>
            </a:r>
            <a:r>
              <a:rPr lang="en-US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Expectations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February 2014  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                  </a:t>
            </a:r>
            <a:fld id="{B6F15528-21DE-4FAA-801E-634DDDAF4B2B}" type="slidenum">
              <a:rPr lang="en-US" sz="1100" b="1" smtClean="0">
                <a:solidFill>
                  <a:schemeClr val="tx1"/>
                </a:solidFill>
              </a:rPr>
              <a:pPr algn="l"/>
              <a:t>9</a:t>
            </a:fld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1233</Words>
  <Application>Microsoft Office PowerPoint</Application>
  <PresentationFormat>A4 Paper (210x297 mm)</PresentationFormat>
  <Paragraphs>144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New Law on Public-Private Partnerships Challenges and Expectations</vt:lpstr>
      <vt:lpstr>Outline </vt:lpstr>
      <vt:lpstr>1.</vt:lpstr>
      <vt:lpstr>Current PPP Legal Framework</vt:lpstr>
      <vt:lpstr>Conceptual flaws in Law no. 178/2010</vt:lpstr>
      <vt:lpstr>New PPP Law - Status of Legislative Process</vt:lpstr>
      <vt:lpstr>New PPP Law vs. Current PPP Legal Framework</vt:lpstr>
      <vt:lpstr>2.</vt:lpstr>
      <vt:lpstr>Types of Projects to be Implemented </vt:lpstr>
      <vt:lpstr>Financing PPP projects (1/2)</vt:lpstr>
      <vt:lpstr>Financing PPP projects (2/2)</vt:lpstr>
      <vt:lpstr>Security Interests</vt:lpstr>
      <vt:lpstr>Step-In Right &amp; Direct Agreement</vt:lpstr>
      <vt:lpstr>Step-In Right &amp; Direct Agreement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